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64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1" r:id="rId14"/>
    <p:sldId id="262" r:id="rId15"/>
    <p:sldId id="263" r:id="rId16"/>
  </p:sldIdLst>
  <p:sldSz cx="9144000" cy="5143500" type="screen16x9"/>
  <p:notesSz cx="6858000" cy="9144000"/>
  <p:embeddedFontLst>
    <p:embeddedFont>
      <p:font typeface="Calisto MT" panose="02040603050505030304" pitchFamily="18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Proxima Nova" panose="0200050603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82"/>
  </p:normalViewPr>
  <p:slideViewPr>
    <p:cSldViewPr snapToGrid="0">
      <p:cViewPr varScale="1">
        <p:scale>
          <a:sx n="148" d="100"/>
          <a:sy n="148" d="100"/>
        </p:scale>
        <p:origin x="7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054" y="1619794"/>
            <a:ext cx="8520600" cy="118286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Calisto MT" panose="02040603050505030304" pitchFamily="18" charset="0"/>
              </a:rPr>
              <a:t>全球天气数据储存分析与可视化</a:t>
            </a:r>
            <a:br>
              <a:rPr lang="en-US" dirty="0">
                <a:latin typeface="Calisto MT" panose="02040603050505030304" pitchFamily="18" charset="0"/>
              </a:rPr>
            </a:br>
            <a:r>
              <a:rPr lang="en-US" sz="1600" dirty="0">
                <a:latin typeface="Calisto MT" panose="02040603050505030304" pitchFamily="18" charset="0"/>
              </a:rPr>
              <a:t>(G</a:t>
            </a:r>
            <a:r>
              <a:rPr sz="1600" dirty="0">
                <a:latin typeface="Calisto MT" panose="02040603050505030304" pitchFamily="18" charset="0"/>
              </a:rPr>
              <a:t>lobal Weather Data Crawling, Storage, Analysis, and Visualization</a:t>
            </a:r>
            <a:r>
              <a:rPr lang="en-US" sz="1600" dirty="0">
                <a:latin typeface="Calisto MT" panose="02040603050505030304" pitchFamily="18" charset="0"/>
              </a:rPr>
              <a:t>)</a:t>
            </a:r>
            <a:endParaRPr sz="1600" dirty="0">
              <a:latin typeface="Calisto MT" panose="02040603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5051B728-FA6E-DB22-3D71-DF82BBAA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A38904-8B7F-A466-D2AA-034547FAB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83" y="0"/>
            <a:ext cx="5024617" cy="3551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903AF0-2389-698C-6E1B-7842FA19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1818"/>
            <a:ext cx="4125314" cy="2034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A0A6B6-526D-9A48-0A7B-CA1A3CFE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43" y="2079720"/>
            <a:ext cx="5969480" cy="2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419F3A-76D2-DDDE-1DA7-7BF46934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40" y="0"/>
            <a:ext cx="7220683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366C95-DF65-1886-531A-310E62152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35" y="1878446"/>
            <a:ext cx="4320971" cy="2130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92EEE5-E0D0-34B9-A504-10AC8DEA7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3782"/>
            <a:ext cx="4034706" cy="19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5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E14027-A188-7ECC-8EFE-E8E5E669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63" y="0"/>
            <a:ext cx="6912673" cy="50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Interactive Data Visualization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2938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Streamlit Overview: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Simple, open-source library for creating data applications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Interactive Components: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Sliders, buttons, and maps for user interaction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Visualization Libraries: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Integration with Matplotlib, Seaborn, Plotly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kqwxc0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Luke Chesser on Unsplash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Enhancements and Future Directions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49882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Expansion: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Incorporating more global data, including ocean currents and atmospheric pressure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Machine Learning Integration: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Using GPUs for large-scale weather prediction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UI and Interaction Enhancements: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Improving user interface and adding more interactive features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Open Source Development: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Publishing the project on GitHub for community contributions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y4liuyt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Adrien WIESENBACH on Unsplash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Summary and Impact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57698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Summary of Achievements: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Successful real-time weather data crawling and visualization, Effective data storage and analysis techniques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Potential Impact: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Enhanced weather prediction models, Contribution to data science and meteorology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c9xn0dr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Markus Spiske on Unsplash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Global Weather Data Crawling, Storage, Analysis, and Visualization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407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Project Name: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Global Weather Data Crawling and Storage Analysis of Visualization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Objective: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To create a real-time, continuously updated weather data crawling program using Python.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Applicability: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Useful for students and professionals in data science, meteorology, geography, and related fields.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4ym6vtu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Markus Spiske on Unsplash</a:t>
            </a:r>
          </a:p>
        </p:txBody>
      </p:sp>
    </p:spTree>
    <p:extLst>
      <p:ext uri="{BB962C8B-B14F-4D97-AF65-F5344CB8AC3E}">
        <p14:creationId xmlns:p14="http://schemas.microsoft.com/office/powerpoint/2010/main" val="178544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Environment and Tools Setup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57698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System and IDE: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macOS Sonoma 14.2, PyCharm Community Arm64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Necessary Libraries: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folium, streamlit, plotly, scipy, pandas, numpy, matplotlib, seaborn, scrapy, retry_requests, openmeteo_requests, requests_cache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vb_udxx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Hussam Abd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Data Acquisition and Processing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Acquisition: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Using spider (Scrapy) or API (Open-Meteo)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Storage: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JSON Lines format for efficient handling, MySQL for structured storage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Analysis: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Aggregation and cleaning with Python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Visualization: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Streamlit for interactive visualization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kqwxc0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Luke Chesser on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Key Algorithms for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8600" y="1508670"/>
                <a:ext cx="4190999" cy="2963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90500" tIns="0" rIns="0" bIns="190500" anchor="t">
                <a:spAutoFit/>
              </a:bodyPr>
              <a:lstStyle/>
              <a:p>
                <a:pPr marL="228600" indent="-91440" algn="l">
                  <a:spcBef>
                    <a:spcPts val="0"/>
                  </a:spcBef>
                  <a:spcAft>
                    <a:spcPts val="800"/>
                  </a:spcAft>
                  <a:buSzPct val="100000"/>
                  <a:buFont typeface="Arial"/>
                  <a:buChar char="•"/>
                </a:pPr>
                <a:r>
                  <a:rPr sz="1300" b="1" i="0" dirty="0">
                    <a:solidFill>
                      <a:srgbClr val="616161"/>
                    </a:solidFill>
                    <a:latin typeface="Proxima Nova"/>
                  </a:rPr>
                  <a:t>Fourier Transform:</a:t>
                </a:r>
                <a:r>
                  <a:rPr sz="1300" b="0" i="0" dirty="0">
                    <a:solidFill>
                      <a:srgbClr val="616161"/>
                    </a:solidFill>
                    <a:latin typeface="Proxima Nova"/>
                  </a:rPr>
                  <a:t> Converts time-domain signals to frequency-domain, Reveals periodic components in weather data</a:t>
                </a:r>
                <a:endParaRPr lang="en-US" sz="1300" b="0" i="0" dirty="0">
                  <a:solidFill>
                    <a:srgbClr val="616161"/>
                  </a:solidFill>
                  <a:latin typeface="Proxima Nova"/>
                </a:endParaRPr>
              </a:p>
              <a:p>
                <a:pPr marL="137160">
                  <a:spcAft>
                    <a:spcPts val="8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𝐹</m:t>
                      </m:r>
                      <m:d>
                        <m:d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ω</m:t>
                          </m:r>
                        </m:e>
                      </m:d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r>
                            <a:rPr lang="zh-CN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∞</m:t>
                          </m:r>
                        </m:sub>
                        <m:sup>
                          <m:r>
                            <a:rPr lang="zh-CN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sz="11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11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ω</m:t>
                              </m:r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 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𝑑𝑡</m:t>
                      </m:r>
                    </m:oMath>
                  </m:oMathPara>
                </a14:m>
                <a:endParaRPr sz="1100" b="0" i="0" dirty="0">
                  <a:solidFill>
                    <a:srgbClr val="616161"/>
                  </a:solidFill>
                  <a:latin typeface="Proxima Nova"/>
                </a:endParaRPr>
              </a:p>
              <a:p>
                <a:pPr marL="228600" lvl="1" indent="-91440" algn="l">
                  <a:spcBef>
                    <a:spcPts val="1200"/>
                  </a:spcBef>
                  <a:spcAft>
                    <a:spcPts val="0"/>
                  </a:spcAft>
                  <a:buSzPct val="100000"/>
                  <a:buFont typeface="Arial"/>
                  <a:buChar char="•"/>
                </a:pPr>
                <a:r>
                  <a:rPr sz="1300" b="1" i="0" dirty="0">
                    <a:solidFill>
                      <a:srgbClr val="616161"/>
                    </a:solidFill>
                    <a:latin typeface="Proxima Nova"/>
                  </a:rPr>
                  <a:t>Polynomial Regression:</a:t>
                </a:r>
                <a:r>
                  <a:rPr sz="1300" b="0" i="0" dirty="0">
                    <a:solidFill>
                      <a:srgbClr val="616161"/>
                    </a:solidFill>
                    <a:latin typeface="Proxima Nova"/>
                  </a:rPr>
                  <a:t> Models relationships between temperature and time, Helps predict long-term weather trends</a:t>
                </a:r>
                <a:endParaRPr lang="en-US" sz="1300" b="0" i="0" dirty="0">
                  <a:solidFill>
                    <a:srgbClr val="616161"/>
                  </a:solidFill>
                  <a:latin typeface="Proxima Nova"/>
                </a:endParaRPr>
              </a:p>
              <a:p>
                <a:pPr marL="137160" lvl="1">
                  <a:spcBef>
                    <a:spcPts val="1200"/>
                  </a:spcBef>
                  <a:buSzPct val="100000"/>
                </a:pPr>
                <a:endParaRPr lang="en-US" altLang="zh-CN" sz="1100" kern="1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137160" lvl="1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100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y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 = </m:t>
                      </m:r>
                      <m:sSub>
                        <m:sSub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β</m:t>
                          </m:r>
                        </m:e>
                        <m:sub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 + </m:t>
                      </m:r>
                      <m:sSub>
                        <m:sSub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β</m:t>
                          </m:r>
                        </m:e>
                        <m:sub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</m:t>
                      </m:r>
                      <m:r>
                        <m:rPr>
                          <m:sty m:val="p"/>
                        </m:rPr>
                        <a:rPr lang="en-US" altLang="zh-CN" sz="11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x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 + </m:t>
                      </m:r>
                      <m:sSub>
                        <m:sSub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β</m:t>
                          </m:r>
                        </m:e>
                        <m:sub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</m:t>
                      </m:r>
                      <m:sSup>
                        <m:sSup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x</m:t>
                          </m:r>
                        </m:e>
                        <m:sup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 + </m:t>
                      </m:r>
                      <m:r>
                        <a:rPr lang="en-US" altLang="zh-CN" sz="11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 + </m:t>
                      </m:r>
                      <m:sSub>
                        <m:sSub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n</m:t>
                          </m:r>
                        </m:sub>
                      </m:sSub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</m:t>
                      </m:r>
                      <m:sSup>
                        <m:sSup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n</m:t>
                          </m:r>
                        </m:sup>
                      </m:sSup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𝜖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</m:t>
                      </m:r>
                    </m:oMath>
                  </m:oMathPara>
                </a14:m>
                <a:endParaRPr lang="zh-CN" altLang="zh-CN" sz="1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137160" lvl="1" algn="l">
                  <a:spcBef>
                    <a:spcPts val="1200"/>
                  </a:spcBef>
                  <a:spcAft>
                    <a:spcPts val="0"/>
                  </a:spcAft>
                  <a:buSzPct val="100000"/>
                </a:pPr>
                <a:endParaRPr sz="1300" b="0" i="0" dirty="0">
                  <a:solidFill>
                    <a:srgbClr val="616161"/>
                  </a:solidFill>
                  <a:latin typeface="Proxima Nova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08670"/>
                <a:ext cx="4190999" cy="2963375"/>
              </a:xfrm>
              <a:prstGeom prst="rect">
                <a:avLst/>
              </a:prstGeom>
              <a:blipFill>
                <a:blip r:embed="rId2"/>
                <a:stretch>
                  <a:fillRect t="-1702" r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wyz4owk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Denis Sebastian Tamas on Unsplash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5051B728-FA6E-DB22-3D71-DF82BBAA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3860E9-81A6-BD92-FDB0-D9DFA3A3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0657" cy="45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3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E5CF3C-A8F3-D48A-0040-9EBD02F7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14" y="0"/>
            <a:ext cx="7304971" cy="50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8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10656F-D0A4-EADC-5132-B303E980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71" y="0"/>
            <a:ext cx="727665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4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5051B728-FA6E-DB22-3D71-DF82BBAA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11CFBB-E2F3-604C-3F13-24DAF78B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70" y="0"/>
            <a:ext cx="4882396" cy="29294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65149D-099F-82DC-1882-B16D5C7FA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35570" cy="27073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69673E-4A0D-9BD1-D8EA-DFCA26712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71750"/>
            <a:ext cx="3865921" cy="24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21227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392</Words>
  <Application>Microsoft Macintosh PowerPoint</Application>
  <PresentationFormat>全屏显示(16:9)</PresentationFormat>
  <Paragraphs>38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Cambria Math</vt:lpstr>
      <vt:lpstr>Calisto MT</vt:lpstr>
      <vt:lpstr>Arial</vt:lpstr>
      <vt:lpstr>Proxima Nova</vt:lpstr>
      <vt:lpstr>Times New Roman</vt:lpstr>
      <vt:lpstr>Spearmint</vt:lpstr>
      <vt:lpstr>全球天气数据储存分析与可视化 (Global Weather Data Crawling, Storage, Analysis, and Visualization)</vt:lpstr>
      <vt:lpstr>Global Weather Data Crawling, Storage, Analysis, and Visualization</vt:lpstr>
      <vt:lpstr>Environment and Tools Setup</vt:lpstr>
      <vt:lpstr>Data Acquisition and Processing Workflow</vt:lpstr>
      <vt:lpstr>Key Algorithms for Data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Interactive Data Visualization</vt:lpstr>
      <vt:lpstr>Enhancements and Future Directions</vt:lpstr>
      <vt:lpstr>Summary and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全球天气数据储存分析与可视化 (Global Weather Data Crawling, Storage, Analysis, and Visualization)</dc:title>
  <cp:lastModifiedBy>Silvester Van</cp:lastModifiedBy>
  <cp:revision>3</cp:revision>
  <dcterms:modified xsi:type="dcterms:W3CDTF">2024-07-18T08:46:56Z</dcterms:modified>
</cp:coreProperties>
</file>